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76" r:id="rId2"/>
    <p:sldId id="257" r:id="rId3"/>
    <p:sldId id="258" r:id="rId4"/>
    <p:sldId id="263" r:id="rId5"/>
    <p:sldId id="260" r:id="rId6"/>
    <p:sldId id="261" r:id="rId7"/>
    <p:sldId id="265" r:id="rId8"/>
    <p:sldId id="277" r:id="rId9"/>
    <p:sldId id="273" r:id="rId10"/>
    <p:sldId id="272" r:id="rId11"/>
  </p:sldIdLst>
  <p:sldSz cx="12192000" cy="6858000"/>
  <p:notesSz cx="6858000" cy="9144000"/>
  <p:embeddedFontLst>
    <p:embeddedFont>
      <p:font typeface="둥근모꼴" panose="020B0500000000000000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00FF00"/>
    <a:srgbClr val="D1D2D4"/>
    <a:srgbClr val="EDEDED"/>
    <a:srgbClr val="7A7C7D"/>
    <a:srgbClr val="87919B"/>
    <a:srgbClr val="0000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6" y="5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8648E-CD63-4F63-BD06-CA3FBC35E0D7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2F6A14-E4DC-4D00-B4DE-4E2406BFCC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320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http://www.aitimes.kr/news/articleView.html?idxno=10999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2F6A14-E4DC-4D00-B4DE-4E2406BFCCF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200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E9527-AFE2-4BEF-A256-ECA6734310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2B0E10-DB48-4B9B-B4BE-C9069D3E8A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4038B1-13A1-4012-A579-2E651C51F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54B6AC-F249-4FB9-B98D-7A4E08718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4D913A-6518-4A21-B755-F6F67C823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8112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9D5A52-C1FC-4176-9748-9A7D117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61D0E2-FD97-424D-9019-EBC542B1C5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6775BF-1960-40C8-A56E-2D2F45FDB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C65F01-8B35-4FA7-BBE2-13FEEBB18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1A1531-B917-49EA-B4C4-37968844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622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FCE001C-D83E-4E77-8AD1-13DD63688A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6BB4D39-9EE6-4FBE-A8C3-FD1453DD2B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CE61320-B781-481F-A575-A652AAFB7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753629-A281-4774-9F33-6B9EA8E3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113AEC-B8A6-41D6-B007-16D97CE68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640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54D285-821C-44D8-91B7-949E6C3CA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9D0424-0E89-4872-82BB-E99CE84D0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929DE5-4D39-4F61-8CF8-94EBA13F1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C3AEBD-8187-4C45-8B93-E267EA42E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22C0DD-7F76-4F52-A5B5-34876E907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175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40EEB-978D-479C-A7B5-2E277B4FF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628F6E9-900C-441D-BCF7-648F3AAB84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E23288-6C92-4DC3-BA5C-F16FCF5D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6C9F642-9525-4FC9-9151-BC40A9E2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ECCD16-D6B3-4D2C-8BBB-4983D351E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9320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EA9B39-E86D-4D11-B514-A03EC1879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167148-FE8C-40F6-BEA0-97B282FF07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80A9DE-CBDD-492A-BBB7-B29166624B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1D0FC9-DAB7-40AE-B264-180C53CA9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E9EFF5-77FB-4063-96A8-63218F86E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D34CEF-3055-4B87-AD9D-E1EF05131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007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D6DB7B-B61B-47AD-AE3C-2392628A4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17625-02E5-429B-AD62-19DDA9B5D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92EA0E-E489-4A1E-A10B-E06F203193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675D22-4C83-4E9E-B663-67E2328813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B9803A6-474C-4C5C-9E1B-5FB3E5D33F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471EC93-8516-473E-857E-4EFEADCE9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B63E2C-5A70-4CA6-952C-84EC401C8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0586DF4-C48D-447D-B2E5-E506332C6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797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9147AA-57A9-4174-94AF-821F3AF98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0ACAE9-F680-4373-85FA-1589FDD87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FD0EF4-E633-4878-B870-CE32E4C8A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FF37E8-CE8F-4CAA-BCF3-53BCBDA3A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419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594E2E8-AA29-4E6C-9B3E-29C21921C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E5E200C-B577-47B7-9C5A-C476DCC3A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887BA62-53DE-4BEC-B62D-88A3E306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498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81F06F-1543-4FE0-BF61-5CEB5DEB0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E581AD-1613-47CC-87C2-772F4932E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3BA135-A9A3-41A3-8895-9BE17AA80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12D0DF-B758-44B5-8222-164CA0AA9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1CE2D0-352B-4265-8A7C-355DECA24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758C57F-1B6C-476A-B6DB-64E829608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8464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DFB01B-3C75-447F-A74C-EB4D1D548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56E6ED-05F2-4696-BB3B-E894452685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E55CA82-E4EF-4304-AD90-525FBC155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C69809-C504-441B-9F70-FB1A8257E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88377CF-3239-4E9E-AAC3-80FB8E988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174DD3-2987-46A5-93A3-ED08EF8C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016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6AECE2-4EDB-4985-B40E-563B8A5A3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7DF376-5192-4139-A51F-C95536183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9D62B-A1FF-472E-B2E4-75285A24C3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551C5-4BD5-445A-8F82-F3C780B92BF2}" type="datetimeFigureOut">
              <a:rPr lang="ko-KR" altLang="en-US" smtClean="0"/>
              <a:t>2021-05-26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3D8DE0-EE00-48CB-B39D-CAB3BB1594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EBAAE5-9864-4301-925B-740B1A63F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DD976-97B6-4693-9CFF-9F4C54354D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48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0.png"/><Relationship Id="rId18" Type="http://schemas.microsoft.com/office/2007/relationships/hdphoto" Target="../media/hdphoto8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5.wdp"/><Relationship Id="rId17" Type="http://schemas.openxmlformats.org/officeDocument/2006/relationships/image" Target="../media/image12.png"/><Relationship Id="rId2" Type="http://schemas.openxmlformats.org/officeDocument/2006/relationships/image" Target="../media/image4.png"/><Relationship Id="rId16" Type="http://schemas.microsoft.com/office/2007/relationships/hdphoto" Target="../media/hdphoto7.wdp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9.png"/><Relationship Id="rId5" Type="http://schemas.microsoft.com/office/2007/relationships/hdphoto" Target="../media/hdphoto2.wdp"/><Relationship Id="rId15" Type="http://schemas.openxmlformats.org/officeDocument/2006/relationships/image" Target="../media/image11.png"/><Relationship Id="rId10" Type="http://schemas.openxmlformats.org/officeDocument/2006/relationships/image" Target="../media/image8.jpeg"/><Relationship Id="rId19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microsoft.com/office/2007/relationships/hdphoto" Target="../media/hdphoto4.wdp"/><Relationship Id="rId14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9.wdp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0EFA7AD-2754-4B25-8726-6D7DDC11BC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586549-E359-4131-B533-8E7C91A65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1580" y="1792549"/>
            <a:ext cx="2598295" cy="4009063"/>
          </a:xfrm>
        </p:spPr>
        <p:txBody>
          <a:bodyPr>
            <a:noAutofit/>
          </a:bodyPr>
          <a:lstStyle/>
          <a:p>
            <a:pPr>
              <a:lnSpc>
                <a:spcPct val="2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김기원</a:t>
            </a:r>
            <a:endParaRPr lang="en-US" altLang="ko-KR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김성민</a:t>
            </a:r>
            <a:endParaRPr lang="en-US" altLang="ko-KR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김진우</a:t>
            </a:r>
            <a:endParaRPr lang="en-US" altLang="ko-KR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7" name="부제목 2">
            <a:extLst>
              <a:ext uri="{FF2B5EF4-FFF2-40B4-BE49-F238E27FC236}">
                <a16:creationId xmlns:a16="http://schemas.microsoft.com/office/drawing/2014/main" id="{3368DD07-8AED-40C0-A510-83498E8C5A89}"/>
              </a:ext>
            </a:extLst>
          </p:cNvPr>
          <p:cNvSpPr txBox="1">
            <a:spLocks/>
          </p:cNvSpPr>
          <p:nvPr/>
        </p:nvSpPr>
        <p:spPr>
          <a:xfrm>
            <a:off x="6862445" y="1804403"/>
            <a:ext cx="2598295" cy="40090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50000"/>
              </a:lnSpc>
            </a:pPr>
            <a:r>
              <a:rPr lang="ko-KR" altLang="en-US" sz="32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김진호</a:t>
            </a:r>
            <a:endParaRPr lang="en-US" altLang="ko-KR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32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박경준</a:t>
            </a:r>
            <a:endParaRPr lang="en-US" altLang="ko-KR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>
              <a:lnSpc>
                <a:spcPct val="250000"/>
              </a:lnSpc>
            </a:pPr>
            <a:r>
              <a:rPr lang="ko-KR" altLang="en-US" sz="32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박동궁</a:t>
            </a:r>
            <a:endParaRPr lang="ko-KR" altLang="en-US" sz="32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E8F337-6AEC-455D-82D9-7EA5A58F89C8}"/>
              </a:ext>
            </a:extLst>
          </p:cNvPr>
          <p:cNvSpPr/>
          <p:nvPr/>
        </p:nvSpPr>
        <p:spPr>
          <a:xfrm>
            <a:off x="1753849" y="1274164"/>
            <a:ext cx="8754256" cy="5036695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8879644-6AC0-4601-9B2E-2CE0526406F6}"/>
              </a:ext>
            </a:extLst>
          </p:cNvPr>
          <p:cNvGrpSpPr/>
          <p:nvPr/>
        </p:nvGrpSpPr>
        <p:grpSpPr>
          <a:xfrm>
            <a:off x="1524000" y="819684"/>
            <a:ext cx="9144000" cy="1112616"/>
            <a:chOff x="1524000" y="819684"/>
            <a:chExt cx="9144000" cy="111261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53D293A-C97D-471B-91CF-7D8458E30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37072" y="819684"/>
              <a:ext cx="2117856" cy="1058928"/>
            </a:xfrm>
            <a:prstGeom prst="rect">
              <a:avLst/>
            </a:prstGeom>
          </p:spPr>
        </p:pic>
        <p:sp>
          <p:nvSpPr>
            <p:cNvPr id="9" name="제목 1">
              <a:extLst>
                <a:ext uri="{FF2B5EF4-FFF2-40B4-BE49-F238E27FC236}">
                  <a16:creationId xmlns:a16="http://schemas.microsoft.com/office/drawing/2014/main" id="{45CE2422-5CC0-4B99-A62D-123D2E756F72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830107"/>
              <a:ext cx="9144000" cy="110219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3</a:t>
              </a:r>
              <a:r>
                <a:rPr lang="ko-KR" altLang="en-US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조</a:t>
              </a:r>
              <a:endParaRPr lang="ko-KR" altLang="en-US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pic>
        <p:nvPicPr>
          <p:cNvPr id="1026" name="Picture 2" descr="라즈베리 파이 with 파이썬, 라즈베리 파이#1 : 네이버 블로그">
            <a:extLst>
              <a:ext uri="{FF2B5EF4-FFF2-40B4-BE49-F238E27FC236}">
                <a16:creationId xmlns:a16="http://schemas.microsoft.com/office/drawing/2014/main" id="{1999EAA6-F7B9-47D1-8FF4-5F90A6DE9B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5543" y="7209460"/>
            <a:ext cx="3190368" cy="284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819DEFC7-7170-4EB9-BB98-2042F1B4DDAE}"/>
              </a:ext>
            </a:extLst>
          </p:cNvPr>
          <p:cNvSpPr/>
          <p:nvPr/>
        </p:nvSpPr>
        <p:spPr>
          <a:xfrm>
            <a:off x="4500816" y="2376357"/>
            <a:ext cx="3190368" cy="2841422"/>
          </a:xfrm>
          <a:prstGeom prst="rect">
            <a:avLst/>
          </a:prstGeom>
          <a:blipFill dpi="0" rotWithShape="1">
            <a:blip r:embed="rId4">
              <a:alphaModFix amt="8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88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693C07-489A-4BCC-B09A-C53EE9F55E3B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523CE3-2156-44C1-A4FD-A1FBBBBA6D2F}"/>
              </a:ext>
            </a:extLst>
          </p:cNvPr>
          <p:cNvSpPr/>
          <p:nvPr/>
        </p:nvSpPr>
        <p:spPr>
          <a:xfrm>
            <a:off x="3890934" y="642025"/>
            <a:ext cx="1056641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85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B58428-3C62-45B2-A677-1BBC158E49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D501340-EE2F-46C0-9A70-36FF09D167F2}"/>
              </a:ext>
            </a:extLst>
          </p:cNvPr>
          <p:cNvSpPr/>
          <p:nvPr/>
        </p:nvSpPr>
        <p:spPr>
          <a:xfrm>
            <a:off x="1753849" y="1274164"/>
            <a:ext cx="8754256" cy="5036695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2E894BC-0B8D-4713-AE8D-8B50F6E659FB}"/>
              </a:ext>
            </a:extLst>
          </p:cNvPr>
          <p:cNvGrpSpPr/>
          <p:nvPr/>
        </p:nvGrpSpPr>
        <p:grpSpPr>
          <a:xfrm>
            <a:off x="1524000" y="819684"/>
            <a:ext cx="9144000" cy="1112616"/>
            <a:chOff x="1524000" y="819684"/>
            <a:chExt cx="9144000" cy="1112616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516A1E4-ECDD-4317-A469-89754DB575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37072" y="819684"/>
              <a:ext cx="2117856" cy="1058928"/>
            </a:xfrm>
            <a:prstGeom prst="rect">
              <a:avLst/>
            </a:prstGeom>
          </p:spPr>
        </p:pic>
        <p:sp>
          <p:nvSpPr>
            <p:cNvPr id="6" name="제목 1">
              <a:extLst>
                <a:ext uri="{FF2B5EF4-FFF2-40B4-BE49-F238E27FC236}">
                  <a16:creationId xmlns:a16="http://schemas.microsoft.com/office/drawing/2014/main" id="{1A29C6BB-A62A-4CDD-AD4C-B5BC10532366}"/>
                </a:ext>
              </a:extLst>
            </p:cNvPr>
            <p:cNvSpPr txBox="1">
              <a:spLocks/>
            </p:cNvSpPr>
            <p:nvPr/>
          </p:nvSpPr>
          <p:spPr>
            <a:xfrm>
              <a:off x="1524000" y="830107"/>
              <a:ext cx="9144000" cy="110219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ko-KR" altLang="en-US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목차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1ECCB17-5235-4A14-827A-F813AF3BB72D}"/>
              </a:ext>
            </a:extLst>
          </p:cNvPr>
          <p:cNvSpPr txBox="1"/>
          <p:nvPr/>
        </p:nvSpPr>
        <p:spPr>
          <a:xfrm>
            <a:off x="2425021" y="2115133"/>
            <a:ext cx="6564618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5-4 CCTV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개발하기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5-6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콘텐츠 관리 시스템 개발하기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5-7 NAS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서버 개발하기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5-9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디지털 앨범 제작하기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5-11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집안 온도 변화 알림 장치 제작하기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▶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6-4 USB </a:t>
            </a:r>
            <a:r>
              <a:rPr lang="en-US" altLang="ko-KR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Movidius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Stick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으로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AI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침입 감지 만들기</a:t>
            </a:r>
          </a:p>
        </p:txBody>
      </p:sp>
    </p:spTree>
    <p:extLst>
      <p:ext uri="{BB962C8B-B14F-4D97-AF65-F5344CB8AC3E}">
        <p14:creationId xmlns:p14="http://schemas.microsoft.com/office/powerpoint/2010/main" val="3596011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135F32-9BBE-4A6B-9F4B-E7769397955F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BBA212-57BB-4E0E-8FED-244BFFCB11A1}"/>
              </a:ext>
            </a:extLst>
          </p:cNvPr>
          <p:cNvSpPr/>
          <p:nvPr/>
        </p:nvSpPr>
        <p:spPr>
          <a:xfrm>
            <a:off x="0" y="642026"/>
            <a:ext cx="1459043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776D059-1FD9-4948-88D7-63AA79CD724E}"/>
              </a:ext>
            </a:extLst>
          </p:cNvPr>
          <p:cNvGrpSpPr/>
          <p:nvPr/>
        </p:nvGrpSpPr>
        <p:grpSpPr>
          <a:xfrm>
            <a:off x="1886" y="2431453"/>
            <a:ext cx="5017431" cy="3191753"/>
            <a:chOff x="155426" y="1802547"/>
            <a:chExt cx="5017431" cy="3191753"/>
          </a:xfrm>
        </p:grpSpPr>
        <p:pic>
          <p:nvPicPr>
            <p:cNvPr id="2052" name="Picture 4" descr="라즈베리 파이 3 B+ (Raspberry Pi 3 B+)">
              <a:extLst>
                <a:ext uri="{FF2B5EF4-FFF2-40B4-BE49-F238E27FC236}">
                  <a16:creationId xmlns:a16="http://schemas.microsoft.com/office/drawing/2014/main" id="{5AEAC162-593E-4E1B-AEA0-93467E1F15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600" b="90600" l="0" r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6258" y="1802547"/>
              <a:ext cx="3021609" cy="30216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5F8BD134-2A96-4419-B588-D92B1E3D7261}"/>
                </a:ext>
              </a:extLst>
            </p:cNvPr>
            <p:cNvGrpSpPr/>
            <p:nvPr/>
          </p:nvGrpSpPr>
          <p:grpSpPr>
            <a:xfrm>
              <a:off x="155426" y="3237048"/>
              <a:ext cx="2031325" cy="1402642"/>
              <a:chOff x="1446046" y="2020764"/>
              <a:chExt cx="2031325" cy="1402642"/>
            </a:xfrm>
          </p:grpSpPr>
          <p:pic>
            <p:nvPicPr>
              <p:cNvPr id="2066" name="Picture 18" descr="Raspberry Pi] 라즈베리파이 적외선 카메라 모듈 V2 (RPI NOIR CAMERA BOARD) 개발보드/프로그래머 &gt;  오픈소스H/W &gt; 라즈베리파이 &gt; LCD/Camera (주)엘레파츠 - 엘레파츠">
                <a:extLst>
                  <a:ext uri="{FF2B5EF4-FFF2-40B4-BE49-F238E27FC236}">
                    <a16:creationId xmlns:a16="http://schemas.microsoft.com/office/drawing/2014/main" id="{FC566BF1-16A9-44C3-811A-7BA14733525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20682" y="2252892"/>
                <a:ext cx="1170514" cy="11705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B934CCA-1BD0-423F-BA82-6909EE1EFFA1}"/>
                  </a:ext>
                </a:extLst>
              </p:cNvPr>
              <p:cNvSpPr txBox="1"/>
              <p:nvPr/>
            </p:nvSpPr>
            <p:spPr>
              <a:xfrm>
                <a:off x="1446046" y="2020764"/>
                <a:ext cx="203132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Noir Camera Module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619CD853-5912-4B81-A4FB-2E4BBE523EBB}"/>
                </a:ext>
              </a:extLst>
            </p:cNvPr>
            <p:cNvGrpSpPr/>
            <p:nvPr/>
          </p:nvGrpSpPr>
          <p:grpSpPr>
            <a:xfrm>
              <a:off x="2716813" y="2538256"/>
              <a:ext cx="2456044" cy="2456044"/>
              <a:chOff x="3552332" y="4088446"/>
              <a:chExt cx="2456044" cy="2456044"/>
            </a:xfrm>
          </p:grpSpPr>
          <p:pic>
            <p:nvPicPr>
              <p:cNvPr id="24" name="Picture 24" descr="Amazon.com: Lora 915Mhz Module SX1276 Wireless Transceiver Module Spread  Spectrum Long-Range Wireless Communication LORA/GFSK: Industrial &amp;  Scientific">
                <a:extLst>
                  <a:ext uri="{FF2B5EF4-FFF2-40B4-BE49-F238E27FC236}">
                    <a16:creationId xmlns:a16="http://schemas.microsoft.com/office/drawing/2014/main" id="{111D032F-E87D-4B57-B36D-57B5379BDC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552332" y="4088446"/>
                <a:ext cx="2456044" cy="2456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E715EF6F-5BD2-4C62-8FFD-457C3584D3F4}"/>
                  </a:ext>
                </a:extLst>
              </p:cNvPr>
              <p:cNvSpPr txBox="1"/>
              <p:nvPr/>
            </p:nvSpPr>
            <p:spPr>
              <a:xfrm>
                <a:off x="3680435" y="6035792"/>
                <a:ext cx="182614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LoRa SX1276 868M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B302115D-DA79-47ED-A989-951CD38E75FD}"/>
                </a:ext>
              </a:extLst>
            </p:cNvPr>
            <p:cNvGrpSpPr/>
            <p:nvPr/>
          </p:nvGrpSpPr>
          <p:grpSpPr>
            <a:xfrm>
              <a:off x="2617726" y="1857499"/>
              <a:ext cx="1420141" cy="1152909"/>
              <a:chOff x="4675859" y="2004697"/>
              <a:chExt cx="1420141" cy="1152909"/>
            </a:xfrm>
          </p:grpSpPr>
          <p:pic>
            <p:nvPicPr>
              <p:cNvPr id="2068" name="Picture 20" descr="Intel Movidius Neural Network Compute Stick Deep Neural Network Development  Tool NCSM2450.DK1 - RS Components Indonesia">
                <a:extLst>
                  <a:ext uri="{FF2B5EF4-FFF2-40B4-BE49-F238E27FC236}">
                    <a16:creationId xmlns:a16="http://schemas.microsoft.com/office/drawing/2014/main" id="{2239F187-366C-47C2-9973-5D9A626410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1808" b="100000" l="0" r="100000">
                            <a14:foregroundMark x1="33917" y1="24757" x2="33917" y2="24757"/>
                            <a14:foregroundMark x1="36500" y1="26565" x2="36500" y2="26565"/>
                            <a14:foregroundMark x1="39083" y1="30459" x2="39083" y2="30459"/>
                            <a14:foregroundMark x1="43750" y1="33519" x2="43750" y2="33519"/>
                            <a14:foregroundMark x1="51000" y1="37969" x2="51000" y2="37969"/>
                            <a14:foregroundMark x1="53083" y1="37969" x2="53083" y2="37969"/>
                            <a14:foregroundMark x1="59250" y1="45063" x2="59250" y2="45063"/>
                            <a14:foregroundMark x1="62417" y1="45341" x2="62417" y2="45341"/>
                            <a14:foregroundMark x1="31000" y1="13074" x2="31000" y2="13074"/>
                            <a14:foregroundMark x1="53083" y1="26704" x2="53083" y2="26704"/>
                            <a14:foregroundMark x1="80667" y1="44784" x2="80667" y2="44784"/>
                            <a14:foregroundMark x1="83750" y1="55076" x2="83750" y2="55076"/>
                            <a14:foregroundMark x1="77583" y1="63561" x2="77583" y2="63561"/>
                            <a14:foregroundMark x1="81333" y1="55216" x2="81333" y2="55216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75859" y="2004697"/>
                <a:ext cx="1420141" cy="8509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9D5CA238-7C1D-4809-A12C-2C517947B2EE}"/>
                  </a:ext>
                </a:extLst>
              </p:cNvPr>
              <p:cNvSpPr txBox="1"/>
              <p:nvPr/>
            </p:nvSpPr>
            <p:spPr>
              <a:xfrm>
                <a:off x="4819923" y="2819052"/>
                <a:ext cx="100540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 err="1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Movidius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2E2AB97-0F77-4BDB-B7BA-A63871481C93}"/>
              </a:ext>
            </a:extLst>
          </p:cNvPr>
          <p:cNvSpPr txBox="1"/>
          <p:nvPr/>
        </p:nvSpPr>
        <p:spPr>
          <a:xfrm>
            <a:off x="175938" y="1381964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원래 필요했던 </a:t>
            </a:r>
            <a:r>
              <a:rPr lang="ko-KR" altLang="en-US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장치</a:t>
            </a:r>
          </a:p>
        </p:txBody>
      </p:sp>
      <p:pic>
        <p:nvPicPr>
          <p:cNvPr id="2076" name="Picture 28" descr="Object Detection: Accessible now in the dashboard">
            <a:extLst>
              <a:ext uri="{FF2B5EF4-FFF2-40B4-BE49-F238E27FC236}">
                <a16:creationId xmlns:a16="http://schemas.microsoft.com/office/drawing/2014/main" id="{F6CEA3CC-257C-47AA-BBAF-51955BB794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548" y="4416557"/>
            <a:ext cx="2626904" cy="1313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96681B52-914A-4D4A-A852-658407014801}"/>
              </a:ext>
            </a:extLst>
          </p:cNvPr>
          <p:cNvGrpSpPr/>
          <p:nvPr/>
        </p:nvGrpSpPr>
        <p:grpSpPr>
          <a:xfrm>
            <a:off x="7308057" y="1238701"/>
            <a:ext cx="5039369" cy="4460950"/>
            <a:chOff x="6883610" y="1719466"/>
            <a:chExt cx="5039369" cy="4460950"/>
          </a:xfrm>
        </p:grpSpPr>
        <p:pic>
          <p:nvPicPr>
            <p:cNvPr id="2050" name="Picture 2" descr="아두이노 종류 알아보기">
              <a:extLst>
                <a:ext uri="{FF2B5EF4-FFF2-40B4-BE49-F238E27FC236}">
                  <a16:creationId xmlns:a16="http://schemas.microsoft.com/office/drawing/2014/main" id="{B0E9482A-5C23-4EC3-A803-628BC7D0D6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891" b="100000" l="1667" r="100000">
                          <a14:foregroundMark x1="31500" y1="10913" x2="31500" y2="109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399398" y="4314263"/>
              <a:ext cx="2432458" cy="18202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F5F76C9-583F-4F14-8BBC-0BD6DA7C8B64}"/>
                </a:ext>
              </a:extLst>
            </p:cNvPr>
            <p:cNvGrpSpPr/>
            <p:nvPr/>
          </p:nvGrpSpPr>
          <p:grpSpPr>
            <a:xfrm>
              <a:off x="8313206" y="3289123"/>
              <a:ext cx="800219" cy="978720"/>
              <a:chOff x="7858446" y="1743832"/>
              <a:chExt cx="800219" cy="978720"/>
            </a:xfrm>
          </p:grpSpPr>
          <p:pic>
            <p:nvPicPr>
              <p:cNvPr id="2056" name="Picture 8" descr="Electromagnetic Buzzer - 5V - PCB Mount">
                <a:extLst>
                  <a:ext uri="{FF2B5EF4-FFF2-40B4-BE49-F238E27FC236}">
                    <a16:creationId xmlns:a16="http://schemas.microsoft.com/office/drawing/2014/main" id="{A22B3A22-3C1B-4B51-A540-95EDDAD49A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3"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backgroundRemoval t="0" b="98571" l="1143" r="94571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956625" y="2118689"/>
                <a:ext cx="603863" cy="60386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820D06B-B93E-4AA0-B431-9F28478B10A6}"/>
                  </a:ext>
                </a:extLst>
              </p:cNvPr>
              <p:cNvSpPr txBox="1"/>
              <p:nvPr/>
            </p:nvSpPr>
            <p:spPr>
              <a:xfrm>
                <a:off x="7858446" y="1743832"/>
                <a:ext cx="80021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Buzzer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97AE6218-9A89-4A85-9559-0030795755D5}"/>
                </a:ext>
              </a:extLst>
            </p:cNvPr>
            <p:cNvGrpSpPr/>
            <p:nvPr/>
          </p:nvGrpSpPr>
          <p:grpSpPr>
            <a:xfrm>
              <a:off x="9466935" y="3724372"/>
              <a:ext cx="2456044" cy="2456044"/>
              <a:chOff x="7868846" y="3980615"/>
              <a:chExt cx="2456044" cy="2456044"/>
            </a:xfrm>
          </p:grpSpPr>
          <p:pic>
            <p:nvPicPr>
              <p:cNvPr id="23" name="Picture 24" descr="Amazon.com: Lora 915Mhz Module SX1276 Wireless Transceiver Module Spread  Spectrum Long-Range Wireless Communication LORA/GFSK: Industrial &amp;  Scientific">
                <a:extLst>
                  <a:ext uri="{FF2B5EF4-FFF2-40B4-BE49-F238E27FC236}">
                    <a16:creationId xmlns:a16="http://schemas.microsoft.com/office/drawing/2014/main" id="{9B0D937D-9CEF-4DC7-BD84-51465A9344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68846" y="3980615"/>
                <a:ext cx="2456044" cy="245604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88B2C80-D473-44A8-8969-4ACBC1CB6831}"/>
                  </a:ext>
                </a:extLst>
              </p:cNvPr>
              <p:cNvSpPr txBox="1"/>
              <p:nvPr/>
            </p:nvSpPr>
            <p:spPr>
              <a:xfrm>
                <a:off x="8233767" y="5905896"/>
                <a:ext cx="182614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LoRa SX1276 868M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51C11997-9F5D-4B3A-A5AA-A5DF659468C2}"/>
                </a:ext>
              </a:extLst>
            </p:cNvPr>
            <p:cNvGrpSpPr/>
            <p:nvPr/>
          </p:nvGrpSpPr>
          <p:grpSpPr>
            <a:xfrm>
              <a:off x="8888839" y="3234778"/>
              <a:ext cx="2680283" cy="2680283"/>
              <a:chOff x="7910557" y="1770876"/>
              <a:chExt cx="2680283" cy="2680283"/>
            </a:xfrm>
          </p:grpSpPr>
          <p:pic>
            <p:nvPicPr>
              <p:cNvPr id="2062" name="Picture 14" descr="New SIM800L GPRS GSM Module w/ PCB Antenna SIM Board Quad band for Arduino|module  gsm|gprs modulemodule pcb - AliExpress">
                <a:extLst>
                  <a:ext uri="{FF2B5EF4-FFF2-40B4-BE49-F238E27FC236}">
                    <a16:creationId xmlns:a16="http://schemas.microsoft.com/office/drawing/2014/main" id="{4750D127-8983-4236-96F0-8260BD0F8CA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23134" b="89945" l="5224" r="45640">
                            <a14:foregroundMark x1="25687" y1="47447" x2="25687" y2="4744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8587060">
                <a:off x="7910557" y="1770876"/>
                <a:ext cx="2680283" cy="268028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1BCBF79-EDA7-4816-8494-9D530FEE1F9E}"/>
                  </a:ext>
                </a:extLst>
              </p:cNvPr>
              <p:cNvSpPr txBox="1"/>
              <p:nvPr/>
            </p:nvSpPr>
            <p:spPr>
              <a:xfrm>
                <a:off x="8906783" y="1899232"/>
                <a:ext cx="131318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dirty="0">
                    <a:solidFill>
                      <a:schemeClr val="bg1"/>
                    </a:solidFill>
                    <a:latin typeface="둥근모꼴" panose="020B0500000000000000" pitchFamily="50" charset="-127"/>
                    <a:ea typeface="둥근모꼴" panose="020B0500000000000000" pitchFamily="50" charset="-127"/>
                    <a:cs typeface="둥근모꼴" panose="020B0500000000000000" pitchFamily="50" charset="-127"/>
                  </a:rPr>
                  <a:t>PCB Antenna</a:t>
                </a:r>
                <a:endParaRPr lang="ko-KR" altLang="en-US" sz="16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endParaRPr>
              </a:p>
            </p:txBody>
          </p:sp>
        </p:grpSp>
        <p:pic>
          <p:nvPicPr>
            <p:cNvPr id="2080" name="Picture 32" descr="1,190 Radio Icon Stock Videos and Royalty-Free Footage">
              <a:extLst>
                <a:ext uri="{FF2B5EF4-FFF2-40B4-BE49-F238E27FC236}">
                  <a16:creationId xmlns:a16="http://schemas.microsoft.com/office/drawing/2014/main" id="{7BEA6BF1-972C-46A7-9DF5-45CFD86E6C4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7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backgroundRemoval t="10000" b="90000" l="10000" r="90000">
                          <a14:foregroundMark x1="53125" y1="50833" x2="53125" y2="50833"/>
                          <a14:foregroundMark x1="57188" y1="42500" x2="57188" y2="42500"/>
                          <a14:foregroundMark x1="60313" y1="32500" x2="60313" y2="325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8125" r="25625"/>
            <a:stretch/>
          </p:blipFill>
          <p:spPr bwMode="auto">
            <a:xfrm rot="16200000">
              <a:off x="7798010" y="805066"/>
              <a:ext cx="16002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60AE655F-1AC8-4C39-8FA8-0499A8E9EB70}"/>
              </a:ext>
            </a:extLst>
          </p:cNvPr>
          <p:cNvSpPr/>
          <p:nvPr/>
        </p:nvSpPr>
        <p:spPr>
          <a:xfrm>
            <a:off x="5077978" y="2949354"/>
            <a:ext cx="1881341" cy="911108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OpenCV - 위키백과, 우리 모두의 백과사전">
            <a:extLst>
              <a:ext uri="{FF2B5EF4-FFF2-40B4-BE49-F238E27FC236}">
                <a16:creationId xmlns:a16="http://schemas.microsoft.com/office/drawing/2014/main" id="{FB0E644F-D4C4-48EB-9359-CDEFBCF00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9764" y="1692231"/>
            <a:ext cx="1571248" cy="1935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6512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135F32-9BBE-4A6B-9F4B-E7769397955F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BBA212-57BB-4E0E-8FED-244BFFCB11A1}"/>
              </a:ext>
            </a:extLst>
          </p:cNvPr>
          <p:cNvSpPr/>
          <p:nvPr/>
        </p:nvSpPr>
        <p:spPr>
          <a:xfrm>
            <a:off x="0" y="642026"/>
            <a:ext cx="1459043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2" name="Picture 4" descr="라즈베리 파이 3 B+ (Raspberry Pi 3 B+)">
            <a:extLst>
              <a:ext uri="{FF2B5EF4-FFF2-40B4-BE49-F238E27FC236}">
                <a16:creationId xmlns:a16="http://schemas.microsoft.com/office/drawing/2014/main" id="{5AEAC162-593E-4E1B-AEA0-93467E1F15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00" b="906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712" y="3156140"/>
            <a:ext cx="3021609" cy="302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Raspberry Pi] 라즈베리파이 적외선 카메라 모듈 V2 (RPI NOIR CAMERA BOARD) 개발보드/프로그래머 &gt;  오픈소스H/W &gt; 라즈베리파이 &gt; LCD/Camera (주)엘레파츠 - 엘레파츠">
            <a:extLst>
              <a:ext uri="{FF2B5EF4-FFF2-40B4-BE49-F238E27FC236}">
                <a16:creationId xmlns:a16="http://schemas.microsoft.com/office/drawing/2014/main" id="{FC566BF1-16A9-44C3-811A-7BA147335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297" y="2726128"/>
            <a:ext cx="1170514" cy="11705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B934CCA-1BD0-423F-BA82-6909EE1EFFA1}"/>
              </a:ext>
            </a:extLst>
          </p:cNvPr>
          <p:cNvSpPr txBox="1"/>
          <p:nvPr/>
        </p:nvSpPr>
        <p:spPr>
          <a:xfrm>
            <a:off x="320661" y="2494000"/>
            <a:ext cx="2031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Noir Camera Module</a:t>
            </a:r>
            <a:endParaRPr lang="ko-KR" altLang="en-US" sz="16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715EF6F-5BD2-4C62-8FFD-457C3584D3F4}"/>
              </a:ext>
            </a:extLst>
          </p:cNvPr>
          <p:cNvSpPr txBox="1"/>
          <p:nvPr/>
        </p:nvSpPr>
        <p:spPr>
          <a:xfrm>
            <a:off x="2553094" y="3429000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LoRa SX1262 915M</a:t>
            </a:r>
            <a:endParaRPr lang="ko-KR" altLang="en-US" sz="16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8B2C80-D473-44A8-8969-4ACBC1CB6831}"/>
              </a:ext>
            </a:extLst>
          </p:cNvPr>
          <p:cNvSpPr txBox="1"/>
          <p:nvPr/>
        </p:nvSpPr>
        <p:spPr>
          <a:xfrm>
            <a:off x="7720606" y="5251488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LoRa SX1262 915M</a:t>
            </a:r>
            <a:endParaRPr lang="ko-KR" altLang="en-US" sz="16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pic>
        <p:nvPicPr>
          <p:cNvPr id="26" name="Picture 4" descr="라즈베리 파이 3 B+ (Raspberry Pi 3 B+)">
            <a:extLst>
              <a:ext uri="{FF2B5EF4-FFF2-40B4-BE49-F238E27FC236}">
                <a16:creationId xmlns:a16="http://schemas.microsoft.com/office/drawing/2014/main" id="{E499E55B-7ECC-4093-9E27-4B846EF18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600" b="906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0741" y="1743991"/>
            <a:ext cx="3021609" cy="302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TensorFlow Lite로 모델 변환하기 (Python)">
            <a:extLst>
              <a:ext uri="{FF2B5EF4-FFF2-40B4-BE49-F238E27FC236}">
                <a16:creationId xmlns:a16="http://schemas.microsoft.com/office/drawing/2014/main" id="{67D92212-707C-4911-A9E7-D5094E6A1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338" y="3652705"/>
            <a:ext cx="3924300" cy="220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38DA188F-6368-42F9-8917-51A04997CF63}"/>
              </a:ext>
            </a:extLst>
          </p:cNvPr>
          <p:cNvSpPr/>
          <p:nvPr/>
        </p:nvSpPr>
        <p:spPr>
          <a:xfrm>
            <a:off x="5177480" y="2997540"/>
            <a:ext cx="1781839" cy="862921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0" name="Picture 2" descr="SX1262 915M LoRa HAT">
            <a:extLst>
              <a:ext uri="{FF2B5EF4-FFF2-40B4-BE49-F238E27FC236}">
                <a16:creationId xmlns:a16="http://schemas.microsoft.com/office/drawing/2014/main" id="{FD2A0A2B-5E55-444A-8CAE-A333AF66F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4333" l="4500" r="97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536" y="2088694"/>
            <a:ext cx="1760147" cy="13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SX1262 915M LoRa HAT">
            <a:extLst>
              <a:ext uri="{FF2B5EF4-FFF2-40B4-BE49-F238E27FC236}">
                <a16:creationId xmlns:a16="http://schemas.microsoft.com/office/drawing/2014/main" id="{204487B3-378A-4FC7-B7F8-F6BCD7EF25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000" b="94333" l="4500" r="972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5638" y="3931378"/>
            <a:ext cx="1760147" cy="132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E3C1AFF-ECD2-4B79-80DF-731BB849AAC6}"/>
              </a:ext>
            </a:extLst>
          </p:cNvPr>
          <p:cNvSpPr txBox="1"/>
          <p:nvPr/>
        </p:nvSpPr>
        <p:spPr>
          <a:xfrm>
            <a:off x="511176" y="1417679"/>
            <a:ext cx="18774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사용한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장치</a:t>
            </a:r>
          </a:p>
        </p:txBody>
      </p:sp>
    </p:spTree>
    <p:extLst>
      <p:ext uri="{BB962C8B-B14F-4D97-AF65-F5344CB8AC3E}">
        <p14:creationId xmlns:p14="http://schemas.microsoft.com/office/powerpoint/2010/main" val="2931449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135F32-9BBE-4A6B-9F4B-E7769397955F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BBA212-57BB-4E0E-8FED-244BFFCB11A1}"/>
              </a:ext>
            </a:extLst>
          </p:cNvPr>
          <p:cNvSpPr/>
          <p:nvPr/>
        </p:nvSpPr>
        <p:spPr>
          <a:xfrm>
            <a:off x="0" y="642026"/>
            <a:ext cx="1459043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098" name="Picture 2" descr="모바일 및 임베디드 장치 개발자 위한 'TensorFlow Lite' 발표 &lt; Machine Learnig &lt; AI Tech &lt;  기사본문 - 인공지능신문">
            <a:extLst>
              <a:ext uri="{FF2B5EF4-FFF2-40B4-BE49-F238E27FC236}">
                <a16:creationId xmlns:a16="http://schemas.microsoft.com/office/drawing/2014/main" id="{8652D083-A77D-4918-9556-AE178B4536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6" y="2008030"/>
            <a:ext cx="4938872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7B40F5-D11A-40FC-9E48-FA0405AF4429}"/>
              </a:ext>
            </a:extLst>
          </p:cNvPr>
          <p:cNvSpPr txBox="1"/>
          <p:nvPr/>
        </p:nvSpPr>
        <p:spPr>
          <a:xfrm>
            <a:off x="5961224" y="2134504"/>
            <a:ext cx="526297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모바일 및 임베디드 장치 배표용</a:t>
            </a:r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하드웨어 가속 지원</a:t>
            </a:r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 (Android Neural Networks API)</a:t>
            </a:r>
          </a:p>
          <a:p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24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FlatBuffers</a:t>
            </a:r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기반</a:t>
            </a:r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 (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구문 분석</a:t>
            </a:r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압축 풀기 단계 단축</a:t>
            </a:r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이전 버전</a:t>
            </a:r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(TensorFlow Mobile)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을</a:t>
            </a:r>
            <a:b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사용해서 직접 코딩도 가능</a:t>
            </a:r>
            <a:endParaRPr lang="en-US" altLang="ko-KR" sz="24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3FDFF1-F273-46A4-9A95-9751F547095F}"/>
              </a:ext>
            </a:extLst>
          </p:cNvPr>
          <p:cNvSpPr txBox="1"/>
          <p:nvPr/>
        </p:nvSpPr>
        <p:spPr>
          <a:xfrm>
            <a:off x="5961224" y="6290125"/>
            <a:ext cx="6212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chemeClr val="bg1"/>
                </a:solidFill>
              </a:rPr>
              <a:t>http://www.aitimes.kr/news/articleView.html?idxno=10999</a:t>
            </a:r>
            <a:endParaRPr lang="ko-KR" altLang="en-US" i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2F2DB6-E41C-4B35-A03F-2A3117291223}"/>
              </a:ext>
            </a:extLst>
          </p:cNvPr>
          <p:cNvSpPr txBox="1"/>
          <p:nvPr/>
        </p:nvSpPr>
        <p:spPr>
          <a:xfrm>
            <a:off x="501088" y="1417679"/>
            <a:ext cx="24929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TensorFlow</a:t>
            </a:r>
            <a:r>
              <a:rPr lang="ko-KR" altLang="en-US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en-US" altLang="ko-KR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Lite</a:t>
            </a:r>
            <a:endParaRPr lang="ko-KR" altLang="en-US" sz="2400" dirty="0">
              <a:solidFill>
                <a:schemeClr val="accent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0583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BF135F32-9BBE-4A6B-9F4B-E7769397955F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BBA212-57BB-4E0E-8FED-244BFFCB11A1}"/>
              </a:ext>
            </a:extLst>
          </p:cNvPr>
          <p:cNvSpPr/>
          <p:nvPr/>
        </p:nvSpPr>
        <p:spPr>
          <a:xfrm>
            <a:off x="1398936" y="642025"/>
            <a:ext cx="1209354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8" name="Picture 4" descr="스마트 팩토리는 우리의 일상을 어떻게 바꿀까?">
            <a:extLst>
              <a:ext uri="{FF2B5EF4-FFF2-40B4-BE49-F238E27FC236}">
                <a16:creationId xmlns:a16="http://schemas.microsoft.com/office/drawing/2014/main" id="{74C9D58C-999D-46A5-821A-0F0B2F48D4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9471" y="2573312"/>
            <a:ext cx="6781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CB725C1-4429-4D79-B490-DF0AF21B19E3}"/>
              </a:ext>
            </a:extLst>
          </p:cNvPr>
          <p:cNvSpPr txBox="1"/>
          <p:nvPr/>
        </p:nvSpPr>
        <p:spPr>
          <a:xfrm>
            <a:off x="9480843" y="2908700"/>
            <a:ext cx="21852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Smart</a:t>
            </a:r>
            <a:r>
              <a:rPr lang="en-US" altLang="ko-KR" sz="24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en-US" altLang="ko-KR" sz="2400" dirty="0">
                <a:solidFill>
                  <a:srgbClr val="0000FF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Factory</a:t>
            </a:r>
            <a:endParaRPr lang="ko-KR" altLang="en-US" sz="2400" dirty="0">
              <a:solidFill>
                <a:srgbClr val="0000FF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D4EDA896-CFB4-497B-A42A-91F5EE010DA8}"/>
              </a:ext>
            </a:extLst>
          </p:cNvPr>
          <p:cNvGrpSpPr/>
          <p:nvPr/>
        </p:nvGrpSpPr>
        <p:grpSpPr>
          <a:xfrm>
            <a:off x="568532" y="1751296"/>
            <a:ext cx="4940627" cy="2775734"/>
            <a:chOff x="568532" y="1751296"/>
            <a:chExt cx="4940627" cy="2775734"/>
          </a:xfrm>
        </p:grpSpPr>
        <p:pic>
          <p:nvPicPr>
            <p:cNvPr id="1026" name="Picture 2" descr="Smart Security Camera: CCTV with OpenCV face detection — The MagPi magazine">
              <a:extLst>
                <a:ext uri="{FF2B5EF4-FFF2-40B4-BE49-F238E27FC236}">
                  <a16:creationId xmlns:a16="http://schemas.microsoft.com/office/drawing/2014/main" id="{8BB032E3-E015-4AD1-A175-A35514A04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8532" y="1751296"/>
              <a:ext cx="4940627" cy="27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271AB82-4883-4EA5-A7C6-AD5FF9C46864}"/>
                </a:ext>
              </a:extLst>
            </p:cNvPr>
            <p:cNvSpPr txBox="1"/>
            <p:nvPr/>
          </p:nvSpPr>
          <p:spPr>
            <a:xfrm>
              <a:off x="789629" y="2038610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dirty="0">
                  <a:solidFill>
                    <a:srgbClr val="00FF00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Smart</a:t>
              </a:r>
              <a:r>
                <a:rPr lang="en-US" altLang="ko-KR" sz="24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</a:t>
              </a:r>
              <a:r>
                <a:rPr lang="en-US" altLang="ko-KR" sz="2400" dirty="0">
                  <a:solidFill>
                    <a:srgbClr val="0000FF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CCTV</a:t>
              </a:r>
              <a:endParaRPr lang="ko-KR" altLang="en-US" sz="2400" dirty="0">
                <a:solidFill>
                  <a:srgbClr val="0000FF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6598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693C07-489A-4BCC-B09A-C53EE9F55E3B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523CE3-2156-44C1-A4FD-A1FBBBBA6D2F}"/>
              </a:ext>
            </a:extLst>
          </p:cNvPr>
          <p:cNvSpPr/>
          <p:nvPr/>
        </p:nvSpPr>
        <p:spPr>
          <a:xfrm>
            <a:off x="2658109" y="642026"/>
            <a:ext cx="1209354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2E988C-B5D8-4F01-9A50-B38781BADA81}"/>
              </a:ext>
            </a:extLst>
          </p:cNvPr>
          <p:cNvSpPr txBox="1"/>
          <p:nvPr/>
        </p:nvSpPr>
        <p:spPr>
          <a:xfrm>
            <a:off x="501088" y="1417679"/>
            <a:ext cx="5878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필요한 장치를 빼면서 </a:t>
            </a:r>
            <a:r>
              <a:rPr lang="ko-KR" altLang="en-US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여러 문제가 발생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35F103-BAAB-4738-9EAB-3010D3D41525}"/>
              </a:ext>
            </a:extLst>
          </p:cNvPr>
          <p:cNvSpPr txBox="1"/>
          <p:nvPr/>
        </p:nvSpPr>
        <p:spPr>
          <a:xfrm>
            <a:off x="501088" y="2134504"/>
            <a:ext cx="107231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AI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연산 모조장치 </a:t>
            </a:r>
            <a:r>
              <a:rPr lang="en-US" altLang="ko-KR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Movidius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제외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OpenCV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 어려움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TensorFlow Lite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로 대체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사용하는 장치의 변화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아두이노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 /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책에 있는 코드 사용에 어려움 발생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 가능한 코드 </a:t>
            </a:r>
            <a:r>
              <a:rPr lang="ko-KR" altLang="en-US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서칭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및 재구성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7486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693C07-489A-4BCC-B09A-C53EE9F55E3B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523CE3-2156-44C1-A4FD-A1FBBBBA6D2F}"/>
              </a:ext>
            </a:extLst>
          </p:cNvPr>
          <p:cNvSpPr/>
          <p:nvPr/>
        </p:nvSpPr>
        <p:spPr>
          <a:xfrm>
            <a:off x="2658109" y="642026"/>
            <a:ext cx="1209354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2E988C-B5D8-4F01-9A50-B38781BADA81}"/>
              </a:ext>
            </a:extLst>
          </p:cNvPr>
          <p:cNvSpPr txBox="1"/>
          <p:nvPr/>
        </p:nvSpPr>
        <p:spPr>
          <a:xfrm>
            <a:off x="501088" y="1417679"/>
            <a:ext cx="5878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필요한 장치를 빼면서 </a:t>
            </a:r>
            <a:r>
              <a:rPr lang="ko-KR" altLang="en-US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여러 문제가 발생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35F103-BAAB-4738-9EAB-3010D3D41525}"/>
              </a:ext>
            </a:extLst>
          </p:cNvPr>
          <p:cNvSpPr txBox="1"/>
          <p:nvPr/>
        </p:nvSpPr>
        <p:spPr>
          <a:xfrm>
            <a:off x="501088" y="2134504"/>
            <a:ext cx="107231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- AI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연산 모조장치 </a:t>
            </a:r>
            <a:r>
              <a:rPr lang="en-US" altLang="ko-KR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Movidius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제외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OpenCV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 어려움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TensorFlow Lite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로 대체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사용하는 장치의 변화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아두이노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–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) /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책에 있는 코드 사용에 어려움 발생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/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사용 가능한 코드 </a:t>
            </a:r>
            <a:r>
              <a:rPr lang="ko-KR" altLang="en-US" sz="2000" dirty="0" err="1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서칭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및 재구성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25534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46DE1A7B-4569-4BB4-9323-FD769D761B25}"/>
              </a:ext>
            </a:extLst>
          </p:cNvPr>
          <p:cNvGrpSpPr/>
          <p:nvPr/>
        </p:nvGrpSpPr>
        <p:grpSpPr>
          <a:xfrm>
            <a:off x="0" y="1"/>
            <a:ext cx="12192000" cy="642025"/>
            <a:chOff x="0" y="1"/>
            <a:chExt cx="12192000" cy="749508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BD911B-8CB6-42B4-B6E7-DFE596977822}"/>
                </a:ext>
              </a:extLst>
            </p:cNvPr>
            <p:cNvSpPr/>
            <p:nvPr/>
          </p:nvSpPr>
          <p:spPr>
            <a:xfrm>
              <a:off x="0" y="1"/>
              <a:ext cx="12192000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6-4 USB </a:t>
              </a:r>
              <a:r>
                <a:rPr lang="en-US" altLang="ko-KR" sz="2000" dirty="0" err="1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Movidius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 Stick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으로 </a:t>
              </a:r>
              <a:r>
                <a:rPr lang="en-US" altLang="ko-KR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AI </a:t>
              </a:r>
              <a:r>
                <a:rPr lang="ko-KR" altLang="en-US" sz="2000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침입 감지 만들기</a:t>
              </a: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B0C4DC5B-5630-44AF-B1E7-B85F917B9F61}"/>
                </a:ext>
              </a:extLst>
            </p:cNvPr>
            <p:cNvSpPr/>
            <p:nvPr/>
          </p:nvSpPr>
          <p:spPr>
            <a:xfrm>
              <a:off x="10732957" y="1"/>
              <a:ext cx="1459043" cy="749508"/>
            </a:xfrm>
            <a:prstGeom prst="rect">
              <a:avLst/>
            </a:prstGeom>
            <a:solidFill>
              <a:srgbClr val="87919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∨  ∧  </a:t>
              </a:r>
              <a:r>
                <a:rPr lang="en-US" altLang="ko-KR" sz="2000" b="1" dirty="0">
                  <a:solidFill>
                    <a:schemeClr val="bg1"/>
                  </a:solidFill>
                  <a:latin typeface="둥근모꼴" panose="020B0500000000000000" pitchFamily="50" charset="-127"/>
                  <a:ea typeface="둥근모꼴" panose="020B0500000000000000" pitchFamily="50" charset="-127"/>
                  <a:cs typeface="둥근모꼴" panose="020B0500000000000000" pitchFamily="50" charset="-127"/>
                </a:rPr>
                <a:t>x</a:t>
              </a:r>
              <a:endParaRPr lang="ko-KR" altLang="en-US" b="1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9BF2B1E-EBCD-4580-AA46-884C69440561}"/>
              </a:ext>
            </a:extLst>
          </p:cNvPr>
          <p:cNvSpPr/>
          <p:nvPr/>
        </p:nvSpPr>
        <p:spPr>
          <a:xfrm>
            <a:off x="0" y="1196661"/>
            <a:ext cx="12192000" cy="56613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1693C07-489A-4BCC-B09A-C53EE9F55E3B}"/>
              </a:ext>
            </a:extLst>
          </p:cNvPr>
          <p:cNvSpPr/>
          <p:nvPr/>
        </p:nvSpPr>
        <p:spPr>
          <a:xfrm>
            <a:off x="0" y="642026"/>
            <a:ext cx="12192000" cy="55463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ko-KR" altLang="en-US" sz="2000" dirty="0">
                <a:solidFill>
                  <a:srgbClr val="7A7C7D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기술설명   가능성   문제해결   코드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5523CE3-2156-44C1-A4FD-A1FBBBBA6D2F}"/>
              </a:ext>
            </a:extLst>
          </p:cNvPr>
          <p:cNvSpPr/>
          <p:nvPr/>
        </p:nvSpPr>
        <p:spPr>
          <a:xfrm>
            <a:off x="2658109" y="642026"/>
            <a:ext cx="1209354" cy="554635"/>
          </a:xfrm>
          <a:prstGeom prst="rect">
            <a:avLst/>
          </a:prstGeom>
          <a:solidFill>
            <a:schemeClr val="tx1">
              <a:alpha val="15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A3ADCB-CFE0-464F-A4BA-B79531A2F869}"/>
              </a:ext>
            </a:extLst>
          </p:cNvPr>
          <p:cNvSpPr txBox="1"/>
          <p:nvPr/>
        </p:nvSpPr>
        <p:spPr>
          <a:xfrm>
            <a:off x="501088" y="1417679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FF00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실습 방향 </a:t>
            </a:r>
            <a:r>
              <a:rPr lang="ko-KR" altLang="en-US" sz="2400" dirty="0">
                <a:solidFill>
                  <a:schemeClr val="accent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재구성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AB924A-3657-4DC1-80BA-72439C94E46B}"/>
              </a:ext>
            </a:extLst>
          </p:cNvPr>
          <p:cNvSpPr txBox="1"/>
          <p:nvPr/>
        </p:nvSpPr>
        <p:spPr>
          <a:xfrm>
            <a:off x="501088" y="2134504"/>
            <a:ext cx="107231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A)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TensorFlow Lite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로 실시간 카메라 영상을 분석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A)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사람으로 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60%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이상 인식하면 해당 정보를 파일 생성 및 저장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A) LoRa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통신으로 생성된 파일 속 데이터 읽기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  <a:p>
            <a:pPr marL="457200" indent="-457200">
              <a:buAutoNum type="arabicPeriod"/>
            </a:pP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(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라즈베리 파이</a:t>
            </a:r>
            <a:r>
              <a:rPr lang="en-US" altLang="ko-KR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B) LoRa </a:t>
            </a:r>
            <a:r>
              <a:rPr lang="ko-KR" altLang="en-US" sz="2000" dirty="0">
                <a:solidFill>
                  <a:schemeClr val="bg1"/>
                </a:solidFill>
                <a:latin typeface="둥근모꼴" panose="020B0500000000000000" pitchFamily="50" charset="-127"/>
                <a:ea typeface="둥근모꼴" panose="020B0500000000000000" pitchFamily="50" charset="-127"/>
                <a:cs typeface="둥근모꼴" panose="020B0500000000000000" pitchFamily="50" charset="-127"/>
              </a:rPr>
              <a:t>통신으로 읽어온 데이터 받기</a:t>
            </a:r>
            <a:endParaRPr lang="en-US" altLang="ko-KR" sz="2000" dirty="0">
              <a:solidFill>
                <a:schemeClr val="bg1"/>
              </a:solidFill>
              <a:latin typeface="둥근모꼴" panose="020B0500000000000000" pitchFamily="50" charset="-127"/>
              <a:ea typeface="둥근모꼴" panose="020B0500000000000000" pitchFamily="50" charset="-127"/>
              <a:cs typeface="둥근모꼴" panose="020B05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8579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433</Words>
  <Application>Microsoft Office PowerPoint</Application>
  <PresentationFormat>와이드스크린</PresentationFormat>
  <Paragraphs>82</Paragraphs>
  <Slides>10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둥근모꼴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DONGKUNG</dc:creator>
  <cp:lastModifiedBy>DONGKUNG</cp:lastModifiedBy>
  <cp:revision>28</cp:revision>
  <dcterms:created xsi:type="dcterms:W3CDTF">2021-05-25T12:10:33Z</dcterms:created>
  <dcterms:modified xsi:type="dcterms:W3CDTF">2021-05-26T00:41:47Z</dcterms:modified>
</cp:coreProperties>
</file>

<file path=docProps/thumbnail.jpeg>
</file>